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8" r:id="rId13"/>
  </p:sldIdLst>
  <p:sldSz cx="18288000" cy="10287000"/>
  <p:notesSz cx="6858000" cy="91440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intony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DC36-E762-B10E-A604-367FDD73D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90FA-CCEA-8135-1305-581671FB7B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85D55-11AB-2B0B-6011-96D853AE5B9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ECB51C7-459A-A66E-D9D5-5081B511C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EA9A5EA-9117-C0AC-AABC-AE9C72593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50A3B-8FD1-D58E-148A-E07AC94225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E3BBB-5E14-B74E-2B50-C75E8983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624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76F2-1F94-1E7C-0C28-EBAF36AD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B90ABF-5C39-3D32-6FB7-806CA5A0B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C087E-74D3-79FF-5589-0D688467A1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5B16B68-19AD-96D0-80D6-EC6CD08D2A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4A1F6E-3F52-4942-29AE-25EA0F6E7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06D91-0E3E-9D22-CE6F-AE4E034DE3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FC445-8D91-BF11-5F4A-ACC96BDE7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9352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1F943-635D-3582-D214-243B05C1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D433D2-EBE3-3150-08A9-C6D0760453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93E39-6FB3-8848-181A-294C67CD2D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8F2454-8B64-525F-7D3D-5CB1786DE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39BC55B-15DD-58DE-9AD9-076D0A62E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F0590-1865-82C6-8F2C-A3F2A92078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C18D3-1759-08BE-776B-DA01D3FD6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4696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FECB5-2A79-37CD-DBA4-2E81EE9C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01F9CC-3974-953E-9AF7-67BD3E3BF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40201-5C2D-21DE-6765-6A5440E54B9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FAF8245-0501-38A2-4EF3-71FD1B788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582761-C743-7391-2DDD-658CBEEFE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53A77-8D5C-E2C2-DAE3-1D26E43AB2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252D6-BCD7-4F72-03BD-8F2CA2B9C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3398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B475A-DF3C-249F-4B28-8CB387617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03954653-E845-5F69-EE4A-82135D9355E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98A197-8A42-E6F1-5960-27845CEBDFA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78743F-71F9-DE29-AE05-27E65034EFC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84A79E-F664-B980-1B2D-E8807CCF4DC1}"/>
              </a:ext>
            </a:extLst>
          </p:cNvPr>
          <p:cNvSpPr txBox="1"/>
          <p:nvPr/>
        </p:nvSpPr>
        <p:spPr>
          <a:xfrm>
            <a:off x="0" y="342900"/>
            <a:ext cx="18288000" cy="1138773"/>
          </a:xfrm>
          <a:prstGeom prst="rect">
            <a:avLst/>
          </a:prstGeom>
          <a:solidFill>
            <a:srgbClr val="31136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Poppins ExtraBold"/>
              </a:rPr>
              <a:t>Indian Institute of Information Technology Bhagalpur</a:t>
            </a:r>
            <a:b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Poppins ExtraBold"/>
              </a:rPr>
            </a:br>
            <a:endParaRPr lang="en-IN" sz="3200" b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DB202184-B720-DF54-04D1-5547C6F2DE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6700" y="1505259"/>
            <a:ext cx="2514600" cy="2514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3C8030-FC9A-6558-8156-A358C34A1F34}"/>
              </a:ext>
            </a:extLst>
          </p:cNvPr>
          <p:cNvSpPr txBox="1"/>
          <p:nvPr/>
        </p:nvSpPr>
        <p:spPr>
          <a:xfrm>
            <a:off x="0" y="3902719"/>
            <a:ext cx="1828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Project Title: </a:t>
            </a:r>
          </a:p>
          <a:p>
            <a:pPr marL="152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Artificial Intelligence Powered Tool to Track and Optimize Student Activity Online</a:t>
            </a:r>
          </a:p>
          <a:p>
            <a:pPr algn="ctr"/>
            <a:endParaRPr lang="en-I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9FD0D-7751-90ED-2888-AFAB2BC038C0}"/>
              </a:ext>
            </a:extLst>
          </p:cNvPr>
          <p:cNvSpPr txBox="1"/>
          <p:nvPr/>
        </p:nvSpPr>
        <p:spPr>
          <a:xfrm>
            <a:off x="838200" y="5718601"/>
            <a:ext cx="17449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Members Name:			Roll No.		Branch:</a:t>
            </a: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0" i="0" u="none" strike="noStrike" kern="0" cap="none" spc="-35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Rounak Sinha 				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(210</a:t>
            </a: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1086CS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)	 CSE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0" i="0" u="none" strike="noStrike" kern="0" cap="none" spc="-3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Aman Kumar Singh 			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(210</a:t>
            </a: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1140CS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)	 CSE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Sagar Vishwakarma 			(2101160CS)	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 CSE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Utkarsh Kumar 			(2001015)		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intony"/>
              </a:rPr>
              <a:t> CSE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endParaRPr lang="en-IN" sz="3200" kern="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sym typeface="Sintony"/>
              </a:rPr>
              <a:t>Under Guidance of</a:t>
            </a: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sym typeface="Sintony"/>
              </a:rPr>
              <a:t>Dr. Ujjwal Biswas</a:t>
            </a: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Sintony"/>
              <a:sym typeface="Sintony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intony"/>
              <a:buNone/>
              <a:tabLst/>
              <a:defRPr/>
            </a:pP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Sintony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46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4292352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Results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916662"/>
            <a:ext cx="5150941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90%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5611" y="70540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600355"/>
            <a:ext cx="5150941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AI model achieved a high accuracy rate of 90%, demonstrating its ability to accurately predict user productivity states.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8380" y="5916662"/>
            <a:ext cx="5151090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85%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1904" y="70540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7600355"/>
            <a:ext cx="5151090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precision score of 85% indicates that the model effectively identifies true positive cases, minimizing false positives.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4672" y="5916662"/>
            <a:ext cx="5150941" cy="8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88%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8048" y="705400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4672" y="7600355"/>
            <a:ext cx="5150941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recall rate of 88% indicates that the model accurately identifies most true positive cases, minimizing false negatives.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47589" y="715864"/>
            <a:ext cx="8528149" cy="874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Conclusions &amp; Next Steps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693319" y="2131962"/>
            <a:ext cx="2704802" cy="2426048"/>
          </a:xfrm>
          <a:custGeom>
            <a:avLst/>
            <a:gdLst/>
            <a:ahLst/>
            <a:cxnLst/>
            <a:rect l="l" t="t" r="r" b="b"/>
            <a:pathLst>
              <a:path w="2704802" h="2426048">
                <a:moveTo>
                  <a:pt x="0" y="0"/>
                </a:moveTo>
                <a:lnTo>
                  <a:pt x="2704802" y="0"/>
                </a:lnTo>
                <a:lnTo>
                  <a:pt x="2704802" y="2426048"/>
                </a:lnTo>
                <a:lnTo>
                  <a:pt x="0" y="242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" b="-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84551" y="3292674"/>
            <a:ext cx="122188" cy="64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8840" y="2600176"/>
            <a:ext cx="3765202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Improved Productivity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8840" y="3128367"/>
            <a:ext cx="10400854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AI-driven system demonstrated significant improvements in user engagement and productivity metrics post-implementation.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65689" y="4572744"/>
            <a:ext cx="10807154" cy="19050"/>
            <a:chOff x="0" y="0"/>
            <a:chExt cx="14409538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09547" cy="25400"/>
            </a:xfrm>
            <a:custGeom>
              <a:avLst/>
              <a:gdLst/>
              <a:ahLst/>
              <a:cxnLst/>
              <a:rect l="l" t="t" r="r" b="b"/>
              <a:pathLst>
                <a:path w="14409547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96847" y="0"/>
                  </a:lnTo>
                  <a:cubicBezTo>
                    <a:pt x="14403832" y="0"/>
                    <a:pt x="14409547" y="5715"/>
                    <a:pt x="14409547" y="12700"/>
                  </a:cubicBezTo>
                  <a:cubicBezTo>
                    <a:pt x="14409547" y="19685"/>
                    <a:pt x="14403832" y="25400"/>
                    <a:pt x="14396847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340918" y="4625579"/>
            <a:ext cx="5409605" cy="2426048"/>
          </a:xfrm>
          <a:custGeom>
            <a:avLst/>
            <a:gdLst/>
            <a:ahLst/>
            <a:cxnLst/>
            <a:rect l="l" t="t" r="r" b="b"/>
            <a:pathLst>
              <a:path w="5409605" h="2426048">
                <a:moveTo>
                  <a:pt x="0" y="0"/>
                </a:moveTo>
                <a:lnTo>
                  <a:pt x="5409605" y="0"/>
                </a:lnTo>
                <a:lnTo>
                  <a:pt x="5409605" y="2426047"/>
                </a:lnTo>
                <a:lnTo>
                  <a:pt x="0" y="2426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" b="-5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49578" y="5463034"/>
            <a:ext cx="192286" cy="64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21241" y="5093791"/>
            <a:ext cx="3384351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Real-time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21241" y="5621982"/>
            <a:ext cx="9048452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system provides valuable real-time insights, allowing users to understand their peak productivity hours and common distractions.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18090" y="7066360"/>
            <a:ext cx="9454754" cy="19050"/>
            <a:chOff x="0" y="0"/>
            <a:chExt cx="12606338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06401" cy="25400"/>
            </a:xfrm>
            <a:custGeom>
              <a:avLst/>
              <a:gdLst/>
              <a:ahLst/>
              <a:cxnLst/>
              <a:rect l="l" t="t" r="r" b="b"/>
              <a:pathLst>
                <a:path w="1260640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93701" y="0"/>
                  </a:lnTo>
                  <a:cubicBezTo>
                    <a:pt x="12600686" y="0"/>
                    <a:pt x="12606401" y="5715"/>
                    <a:pt x="12606401" y="12700"/>
                  </a:cubicBezTo>
                  <a:cubicBezTo>
                    <a:pt x="12606401" y="19685"/>
                    <a:pt x="12600686" y="25400"/>
                    <a:pt x="1259370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988516" y="7119194"/>
            <a:ext cx="8114407" cy="2426048"/>
          </a:xfrm>
          <a:custGeom>
            <a:avLst/>
            <a:gdLst/>
            <a:ahLst/>
            <a:cxnLst/>
            <a:rect l="l" t="t" r="r" b="b"/>
            <a:pathLst>
              <a:path w="8114407" h="2426048">
                <a:moveTo>
                  <a:pt x="0" y="0"/>
                </a:moveTo>
                <a:lnTo>
                  <a:pt x="8114408" y="0"/>
                </a:lnTo>
                <a:lnTo>
                  <a:pt x="8114408" y="2426047"/>
                </a:lnTo>
                <a:lnTo>
                  <a:pt x="0" y="242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2" b="-5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50321" y="7956649"/>
            <a:ext cx="190797" cy="64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3641" y="7370861"/>
            <a:ext cx="3384351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Future Directions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3641" y="7899052"/>
            <a:ext cx="7696051" cy="137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Explore integration with other productivity tools, continuous improvement of the AI model with more diverse datasets, and addressing privacy concerns.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68CE6-FC8F-66F7-CCF5-D874E27DD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C57DFCC0-2A58-76E0-5604-F91E28C9FE4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6D509F5-5CCB-EF66-4B48-8F80CB8B12D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F56E49-CDF2-6A0B-96AE-65A62D5470D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pPr algn="ctr"/>
              <a:endParaRPr lang="en-US" sz="8800" b="1" dirty="0">
                <a:solidFill>
                  <a:schemeClr val="bg1"/>
                </a:solidFill>
              </a:endParaRPr>
            </a:p>
            <a:p>
              <a:pPr algn="ctr"/>
              <a:endParaRPr lang="en-US" sz="8800" b="1" dirty="0">
                <a:solidFill>
                  <a:schemeClr val="bg1"/>
                </a:solidFill>
              </a:endParaRPr>
            </a:p>
            <a:p>
              <a:pPr algn="ctr"/>
              <a:endParaRPr lang="en-US" sz="8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8800" b="1" dirty="0">
                  <a:solidFill>
                    <a:schemeClr val="bg1"/>
                  </a:solidFill>
                </a:rPr>
                <a:t>Thank You</a:t>
              </a:r>
              <a:endParaRPr lang="en-IN" sz="8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8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-6351" y="-30480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-6351" y="-3048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1205656"/>
            <a:ext cx="17678400" cy="8399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000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	Presentation Outline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8091B-4632-F3F0-CB62-274B253D5690}"/>
              </a:ext>
            </a:extLst>
          </p:cNvPr>
          <p:cNvSpPr txBox="1"/>
          <p:nvPr/>
        </p:nvSpPr>
        <p:spPr>
          <a:xfrm>
            <a:off x="609600" y="2960846"/>
            <a:ext cx="16992600" cy="5913157"/>
          </a:xfrm>
          <a:prstGeom prst="rect">
            <a:avLst/>
          </a:prstGeom>
          <a:solidFill>
            <a:srgbClr val="31136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2F0F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Introduction</a:t>
            </a: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Heebo Light"/>
              </a:rPr>
              <a:t>: </a:t>
            </a: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Context, challenges, and the proposed AI-driven system.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2F0F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Statement: </a:t>
            </a: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Exploring the complexities of efficient time management in the digital age.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2F0F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Methodology: </a:t>
            </a: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A holistic approach combining training, software, and organizational policies.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2F0F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Results Analysis: </a:t>
            </a: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Analyzing the performance of the system and its impact on user productivity.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Conclusion: Comprehensive approach to enhancing productivity through AI.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DCD7E5"/>
                </a:solidFill>
                <a:latin typeface="Times New Roman" panose="02020603050405020304" pitchFamily="18" charset="0"/>
                <a:ea typeface="Heebo Light"/>
                <a:cs typeface="Times New Roman" panose="02020603050405020304" pitchFamily="18" charset="0"/>
                <a:sym typeface="Heebo Light"/>
              </a:rPr>
              <a:t>References: Key references and additional resources.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200" dirty="0">
              <a:solidFill>
                <a:srgbClr val="F2F0F4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9C334-BE77-C6E3-6CFD-A5C4E01CE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5AB85A0-1C4E-B361-6CF4-371B3CB56CBF}"/>
              </a:ext>
            </a:extLst>
          </p:cNvPr>
          <p:cNvGrpSpPr/>
          <p:nvPr/>
        </p:nvGrpSpPr>
        <p:grpSpPr>
          <a:xfrm>
            <a:off x="0" y="-22442"/>
            <a:ext cx="18288000" cy="10287000"/>
            <a:chOff x="-6351" y="-334723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A8E4C4-3A9B-D009-4374-722DA573E719}"/>
                </a:ext>
              </a:extLst>
            </p:cNvPr>
            <p:cNvSpPr/>
            <p:nvPr/>
          </p:nvSpPr>
          <p:spPr>
            <a:xfrm>
              <a:off x="-6351" y="-33472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endPara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0">
            <a:extLst>
              <a:ext uri="{FF2B5EF4-FFF2-40B4-BE49-F238E27FC236}">
                <a16:creationId xmlns:a16="http://schemas.microsoft.com/office/drawing/2014/main" id="{CE113CA6-BDD3-D82C-12F0-0FC891C3DDEC}"/>
              </a:ext>
            </a:extLst>
          </p:cNvPr>
          <p:cNvSpPr/>
          <p:nvPr/>
        </p:nvSpPr>
        <p:spPr>
          <a:xfrm>
            <a:off x="1905000" y="1139546"/>
            <a:ext cx="16383000" cy="70877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18000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Introduction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8CE60922-D4DE-2DF1-0988-E1BD901975B7}"/>
              </a:ext>
            </a:extLst>
          </p:cNvPr>
          <p:cNvSpPr/>
          <p:nvPr/>
        </p:nvSpPr>
        <p:spPr>
          <a:xfrm>
            <a:off x="1905000" y="240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Context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8D919886-F0DC-DA73-3B2B-6BD42A18510C}"/>
              </a:ext>
            </a:extLst>
          </p:cNvPr>
          <p:cNvSpPr/>
          <p:nvPr/>
        </p:nvSpPr>
        <p:spPr>
          <a:xfrm>
            <a:off x="1905000" y="3010433"/>
            <a:ext cx="3150394" cy="3580867"/>
          </a:xfrm>
          <a:prstGeom prst="rect">
            <a:avLst/>
          </a:prstGeom>
          <a:solidFill>
            <a:srgbClr val="31136C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Digital tools and remote work have transformed the way we work, requiring new approaches to productivity monitoring.</a:t>
            </a:r>
            <a:endParaRPr kumimoji="0" lang="en-US" sz="3200" b="0" i="0" u="none" strike="noStrike" kern="120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1628C0B-8D93-02D0-7A3F-9C16FE61D334}"/>
              </a:ext>
            </a:extLst>
          </p:cNvPr>
          <p:cNvSpPr/>
          <p:nvPr/>
        </p:nvSpPr>
        <p:spPr>
          <a:xfrm>
            <a:off x="5508694" y="240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Challenge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60123C91-5B13-7D8F-2ED2-467E440C7E78}"/>
              </a:ext>
            </a:extLst>
          </p:cNvPr>
          <p:cNvSpPr/>
          <p:nvPr/>
        </p:nvSpPr>
        <p:spPr>
          <a:xfrm>
            <a:off x="5508694" y="3010433"/>
            <a:ext cx="3154055" cy="3580867"/>
          </a:xfrm>
          <a:prstGeom prst="rect">
            <a:avLst/>
          </a:prstGeom>
          <a:solidFill>
            <a:srgbClr val="31136C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Traditional methods like manual tracking and self-reporting often fall short in capturing real-time insights.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54A41AAC-0EF4-EE9B-1529-08D0FBA67E7B}"/>
              </a:ext>
            </a:extLst>
          </p:cNvPr>
          <p:cNvSpPr/>
          <p:nvPr/>
        </p:nvSpPr>
        <p:spPr>
          <a:xfrm>
            <a:off x="9144000" y="240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Solution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1C4C5AA0-1884-0A6F-D593-B5134E0E6F03}"/>
              </a:ext>
            </a:extLst>
          </p:cNvPr>
          <p:cNvSpPr/>
          <p:nvPr/>
        </p:nvSpPr>
        <p:spPr>
          <a:xfrm>
            <a:off x="9141636" y="3010313"/>
            <a:ext cx="3150394" cy="3580867"/>
          </a:xfrm>
          <a:prstGeom prst="rect">
            <a:avLst/>
          </a:prstGeom>
          <a:solidFill>
            <a:srgbClr val="31136C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An AI-driven system integrating process tracking and facial recognition technology.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5E550241-530A-38C5-E324-62434B746D62}"/>
              </a:ext>
            </a:extLst>
          </p:cNvPr>
          <p:cNvSpPr/>
          <p:nvPr/>
        </p:nvSpPr>
        <p:spPr>
          <a:xfrm>
            <a:off x="12649200" y="240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Significance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B74FB5BE-E6B0-6C71-B663-362D921BF9A2}"/>
              </a:ext>
            </a:extLst>
          </p:cNvPr>
          <p:cNvSpPr/>
          <p:nvPr/>
        </p:nvSpPr>
        <p:spPr>
          <a:xfrm>
            <a:off x="12649200" y="3010432"/>
            <a:ext cx="3017162" cy="3580867"/>
          </a:xfrm>
          <a:prstGeom prst="rect">
            <a:avLst/>
          </a:prstGeom>
          <a:solidFill>
            <a:srgbClr val="31136C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Provides real-time insights into user engagement, potentially revolutionizing productivity assessment.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7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45475" y="1747986"/>
            <a:ext cx="10442524" cy="8399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8000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092500"/>
            <a:ext cx="4590604" cy="2569517"/>
            <a:chOff x="0" y="0"/>
            <a:chExt cx="6120805" cy="342602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065" cy="3413252"/>
            </a:xfrm>
            <a:custGeom>
              <a:avLst/>
              <a:gdLst/>
              <a:ahLst/>
              <a:cxnLst/>
              <a:rect l="l" t="t" r="r" b="b"/>
              <a:pathLst>
                <a:path w="6108065" h="3413252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765" cy="3425952"/>
            </a:xfrm>
            <a:custGeom>
              <a:avLst/>
              <a:gdLst/>
              <a:ahLst/>
              <a:cxnLst/>
              <a:rect l="l" t="t" r="r" b="b"/>
              <a:pathLst>
                <a:path w="6120765" h="342595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3280" y="33712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Modern Dilemma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3917602"/>
            <a:ext cx="399499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Inefficient time management is a pervasive challenge for individuals and organizations.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3092500"/>
            <a:ext cx="4590604" cy="2569517"/>
            <a:chOff x="0" y="0"/>
            <a:chExt cx="6120805" cy="342602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065" cy="3413252"/>
            </a:xfrm>
            <a:custGeom>
              <a:avLst/>
              <a:gdLst/>
              <a:ahLst/>
              <a:cxnLst/>
              <a:rect l="l" t="t" r="r" b="b"/>
              <a:pathLst>
                <a:path w="6108065" h="3413252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765" cy="3425952"/>
            </a:xfrm>
            <a:custGeom>
              <a:avLst/>
              <a:gdLst/>
              <a:ahLst/>
              <a:cxnLst/>
              <a:rect l="l" t="t" r="r" b="b"/>
              <a:pathLst>
                <a:path w="6120765" h="342595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07876" y="337125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Key Issues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3917602"/>
            <a:ext cx="3994994" cy="1446610"/>
          </a:xfrm>
          <a:prstGeom prst="rect">
            <a:avLst/>
          </a:prstGeom>
          <a:solidFill>
            <a:srgbClr val="31136C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Lack of prioritization, procrastination, and constant digital distractions hinder focus.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5936010"/>
            <a:ext cx="4590604" cy="2569518"/>
            <a:chOff x="0" y="0"/>
            <a:chExt cx="6120805" cy="342602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108065" cy="3413252"/>
            </a:xfrm>
            <a:custGeom>
              <a:avLst/>
              <a:gdLst/>
              <a:ahLst/>
              <a:cxnLst/>
              <a:rect l="l" t="t" r="r" b="b"/>
              <a:pathLst>
                <a:path w="6108065" h="3413252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120765" cy="3425952"/>
            </a:xfrm>
            <a:custGeom>
              <a:avLst/>
              <a:gdLst/>
              <a:ahLst/>
              <a:cxnLst/>
              <a:rect l="l" t="t" r="r" b="b"/>
              <a:pathLst>
                <a:path w="6120765" h="342595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62147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Consequences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6761112"/>
            <a:ext cx="399499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Poor time management impacts productivity, well-being, and overall quality of life.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710071" y="5936010"/>
            <a:ext cx="4590604" cy="2569518"/>
            <a:chOff x="0" y="0"/>
            <a:chExt cx="6120805" cy="342602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6108065" cy="3413252"/>
            </a:xfrm>
            <a:custGeom>
              <a:avLst/>
              <a:gdLst/>
              <a:ahLst/>
              <a:cxnLst/>
              <a:rect l="l" t="t" r="r" b="b"/>
              <a:pathLst>
                <a:path w="6108065" h="3413252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120765" cy="3425952"/>
            </a:xfrm>
            <a:custGeom>
              <a:avLst/>
              <a:gdLst/>
              <a:ahLst/>
              <a:cxnLst/>
              <a:rect l="l" t="t" r="r" b="b"/>
              <a:pathLst>
                <a:path w="6120765" h="342595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007876" y="621476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Need for Solutions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07876" y="6761112"/>
            <a:ext cx="399499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Effective tools are needed to monitor and enhance productivity in the digital 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3187" y="1038744"/>
            <a:ext cx="8665964" cy="83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Objectives &amp; 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230315"/>
            <a:ext cx="505569" cy="505569"/>
            <a:chOff x="0" y="0"/>
            <a:chExt cx="674092" cy="67409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71799" y="3216027"/>
            <a:ext cx="374898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Empower Individuals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1799" y="3762375"/>
            <a:ext cx="380151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Develop training programs to enhance time management skills, focusing on prioritization, scheduling, and distraction management.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2071" y="3230315"/>
            <a:ext cx="505569" cy="505569"/>
            <a:chOff x="0" y="0"/>
            <a:chExt cx="674092" cy="67409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636395" y="3216027"/>
            <a:ext cx="380151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36395" y="4205287"/>
            <a:ext cx="380151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 advanced time tracking and management software with real-time tracking and reporting features.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7156848"/>
            <a:ext cx="505569" cy="505569"/>
            <a:chOff x="0" y="0"/>
            <a:chExt cx="674092" cy="67409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771799" y="7142560"/>
            <a:ext cx="357931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Policy Development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1799" y="7688907"/>
            <a:ext cx="866596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Create workplace policies that support efficient time management, promoting flexible work hours and reducing unnecessary meetings.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1954857"/>
            <a:ext cx="8238232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Methodology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8389" y="3304134"/>
            <a:ext cx="38100" cy="4989910"/>
            <a:chOff x="0" y="0"/>
            <a:chExt cx="50800" cy="66532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6653276"/>
            </a:xfrm>
            <a:custGeom>
              <a:avLst/>
              <a:gdLst/>
              <a:ahLst/>
              <a:cxnLst/>
              <a:rect l="l" t="t" r="r" b="b"/>
              <a:pathLst>
                <a:path w="50800" h="665327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627876"/>
                  </a:lnTo>
                  <a:cubicBezTo>
                    <a:pt x="50800" y="6641846"/>
                    <a:pt x="39370" y="6653276"/>
                    <a:pt x="25400" y="6653276"/>
                  </a:cubicBezTo>
                  <a:cubicBezTo>
                    <a:pt x="11430" y="6653276"/>
                    <a:pt x="0" y="6641846"/>
                    <a:pt x="0" y="6627876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8277" y="3922960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3738" y="3618309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40644" y="3796010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6860" y="3501926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holistic approach combining training, software tools, and organizational policies for maximum impact.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98277" y="5680770"/>
            <a:ext cx="992237" cy="38100"/>
            <a:chOff x="0" y="0"/>
            <a:chExt cx="1322983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93738" y="5376119"/>
            <a:ext cx="647402" cy="647403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96590" y="5553819"/>
            <a:ext cx="241548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6860" y="5259735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Leveraging advanced technologies like process tracking and facial recognition to provide real-time insights.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98277" y="7438579"/>
            <a:ext cx="992237" cy="38100"/>
            <a:chOff x="0" y="0"/>
            <a:chExt cx="132298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93738" y="7133927"/>
            <a:ext cx="647402" cy="647402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97484" y="7311629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76860" y="7017544"/>
            <a:ext cx="746090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Continuous monitoring of user activity to provide actionable feedback, empowering users to optimize their workflow.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136850"/>
            <a:ext cx="7923609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Detailed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10349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Synchronized data from process tracking and AFK detection modules, including active window titles, user attentiveness status, and eye aspect ratio (EAR).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475059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410349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Supervised learning approach to achieve accurate predictions, testing algorithms like Decision Trees, SVMs, Neural Networks, RNNs, and LSTMs.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3664" y="1357388"/>
            <a:ext cx="8913762" cy="83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Details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3258145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2"/>
                </a:lnTo>
                <a:lnTo>
                  <a:pt x="0" y="2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" r="-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35027" y="352261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Software &amp;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5027" y="4068961"/>
            <a:ext cx="760273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OpenCV and Dlib for facial recognition and tracking, PyGetWindow for monitoring active applications, Python for model development and integration.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2238" y="5799087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3"/>
                </a:lnTo>
                <a:lnTo>
                  <a:pt x="0" y="2540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35027" y="6063555"/>
            <a:ext cx="355818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Training Procedures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5027" y="6609904"/>
            <a:ext cx="760273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Data preparation involves cleaning, normalization, and feature engineering, followed by model training with hyperparameter tuning and validation.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3C4A1-0D8F-FF69-E433-1363DDA6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0D99F806-EF29-CD83-7BB4-56737F9D0F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D5A42F-A844-EB70-10C6-19969A71BB9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C40AA31-538B-9D51-E930-6058916FEEE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4902"/>
              </a:srgbClr>
            </a:solidFill>
          </p:spPr>
          <p:txBody>
            <a:bodyPr/>
            <a:lstStyle/>
            <a:p>
              <a:r>
                <a:rPr lang="en-US" sz="4400" dirty="0">
                  <a:solidFill>
                    <a:schemeClr val="bg1"/>
                  </a:solidFill>
                </a:rPr>
                <a:t>Here add screenshot</a:t>
              </a:r>
              <a:endParaRPr lang="en-IN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88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695</Words>
  <Application>Microsoft Office PowerPoint</Application>
  <PresentationFormat>Custom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</vt:lpstr>
      <vt:lpstr>Calibri</vt:lpstr>
      <vt:lpstr>Arial</vt:lpstr>
      <vt:lpstr>Heebo Light</vt:lpstr>
      <vt:lpstr>Sintony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Redefining-Productivity-Monitoring-with-AI.pptx</dc:title>
  <cp:lastModifiedBy>Sagar Vishwakarma</cp:lastModifiedBy>
  <cp:revision>4</cp:revision>
  <dcterms:created xsi:type="dcterms:W3CDTF">2006-08-16T00:00:00Z</dcterms:created>
  <dcterms:modified xsi:type="dcterms:W3CDTF">2024-12-03T19:40:14Z</dcterms:modified>
  <dc:identifier>DAGYQh4n-48</dc:identifier>
</cp:coreProperties>
</file>